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Average"/>
      <p:regular r:id="rId24"/>
    </p:embeddedFont>
    <p:embeddedFont>
      <p:font typeface="Oswald"/>
      <p:regular r:id="rId25"/>
      <p:bold r:id="rId26"/>
    </p:embeddedFont>
    <p:embeddedFont>
      <p:font typeface="Century Gothic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g0DXXD4GUfHdyNN0GCWy0xluVT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verage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28" Type="http://schemas.openxmlformats.org/officeDocument/2006/relationships/font" Target="fonts/CenturyGothic-bold.fntdata"/><Relationship Id="rId27" Type="http://schemas.openxmlformats.org/officeDocument/2006/relationships/font" Target="fonts/CenturyGothic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enturyGothic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CenturyGothic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3649f614d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63649f614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71598bcf10_2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71598bcf10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71598bcf10_2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71598bcf10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3649f614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363649f614d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3649f614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63649f614d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363649f614d_0_4"/>
          <p:cNvGrpSpPr/>
          <p:nvPr/>
        </p:nvGrpSpPr>
        <p:grpSpPr>
          <a:xfrm>
            <a:off x="5800234" y="3807170"/>
            <a:ext cx="591423" cy="140843"/>
            <a:chOff x="4137525" y="2915950"/>
            <a:chExt cx="869100" cy="207000"/>
          </a:xfrm>
        </p:grpSpPr>
        <p:sp>
          <p:nvSpPr>
            <p:cNvPr id="11" name="Google Shape;11;g363649f614d_0_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g363649f614d_0_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363649f614d_0_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g363649f614d_0_4"/>
          <p:cNvSpPr txBox="1"/>
          <p:nvPr>
            <p:ph type="ctrTitle"/>
          </p:nvPr>
        </p:nvSpPr>
        <p:spPr>
          <a:xfrm>
            <a:off x="895010" y="1321067"/>
            <a:ext cx="10401900" cy="230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5" name="Google Shape;15;g363649f614d_0_4"/>
          <p:cNvSpPr txBox="1"/>
          <p:nvPr>
            <p:ph idx="1" type="subTitle"/>
          </p:nvPr>
        </p:nvSpPr>
        <p:spPr>
          <a:xfrm>
            <a:off x="895000" y="4233168"/>
            <a:ext cx="104019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g363649f614d_0_4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63649f614d_0_44"/>
          <p:cNvSpPr txBox="1"/>
          <p:nvPr>
            <p:ph hasCustomPrompt="1" type="title"/>
          </p:nvPr>
        </p:nvSpPr>
        <p:spPr>
          <a:xfrm>
            <a:off x="415600" y="1673700"/>
            <a:ext cx="11360700" cy="2520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g363649f614d_0_44"/>
          <p:cNvSpPr txBox="1"/>
          <p:nvPr>
            <p:ph idx="1" type="body"/>
          </p:nvPr>
        </p:nvSpPr>
        <p:spPr>
          <a:xfrm>
            <a:off x="415600" y="43045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2" name="Google Shape;52;g363649f614d_0_44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63649f614d_0_48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3649f614d_0_50"/>
          <p:cNvSpPr txBox="1"/>
          <p:nvPr>
            <p:ph type="title"/>
          </p:nvPr>
        </p:nvSpPr>
        <p:spPr>
          <a:xfrm>
            <a:off x="684212" y="4487332"/>
            <a:ext cx="85344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7" name="Google Shape;57;g363649f614d_0_50"/>
          <p:cNvSpPr txBox="1"/>
          <p:nvPr>
            <p:ph idx="1" type="body"/>
          </p:nvPr>
        </p:nvSpPr>
        <p:spPr>
          <a:xfrm>
            <a:off x="684212" y="685800"/>
            <a:ext cx="8534400" cy="3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●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○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■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●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○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■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●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○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■"/>
              <a:defRPr/>
            </a:lvl9pPr>
          </a:lstStyle>
          <a:p/>
        </p:txBody>
      </p:sp>
      <p:sp>
        <p:nvSpPr>
          <p:cNvPr id="58" name="Google Shape;58;g363649f614d_0_50"/>
          <p:cNvSpPr txBox="1"/>
          <p:nvPr>
            <p:ph idx="10" type="dt"/>
          </p:nvPr>
        </p:nvSpPr>
        <p:spPr>
          <a:xfrm>
            <a:off x="9904412" y="6172200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363649f614d_0_50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363649f614d_0_50"/>
          <p:cNvSpPr txBox="1"/>
          <p:nvPr>
            <p:ph idx="12" type="sldNum"/>
          </p:nvPr>
        </p:nvSpPr>
        <p:spPr>
          <a:xfrm>
            <a:off x="10363200" y="5578475"/>
            <a:ext cx="1142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63649f614d_0_12"/>
          <p:cNvSpPr txBox="1"/>
          <p:nvPr>
            <p:ph type="title"/>
          </p:nvPr>
        </p:nvSpPr>
        <p:spPr>
          <a:xfrm>
            <a:off x="895000" y="2855000"/>
            <a:ext cx="10469700" cy="1148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363649f614d_0_12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63649f614d_0_1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g363649f614d_0_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363649f614d_0_15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63649f614d_0_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6" name="Google Shape;26;g363649f614d_0_19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363649f614d_0_19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363649f614d_0_19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63649f614d_0_2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" name="Google Shape;31;g363649f614d_0_24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63649f614d_0_2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363649f614d_0_2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363649f614d_0_27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63649f614d_0_31"/>
          <p:cNvSpPr txBox="1"/>
          <p:nvPr>
            <p:ph type="title"/>
          </p:nvPr>
        </p:nvSpPr>
        <p:spPr>
          <a:xfrm>
            <a:off x="653667" y="701800"/>
            <a:ext cx="83028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g363649f614d_0_31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63649f614d_0_3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g363649f614d_0_34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g363649f614d_0_34"/>
          <p:cNvSpPr txBox="1"/>
          <p:nvPr>
            <p:ph type="title"/>
          </p:nvPr>
        </p:nvSpPr>
        <p:spPr>
          <a:xfrm>
            <a:off x="354000" y="1441867"/>
            <a:ext cx="5393700" cy="2280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3" name="Google Shape;43;g363649f614d_0_34"/>
          <p:cNvSpPr txBox="1"/>
          <p:nvPr>
            <p:ph idx="1" type="subTitle"/>
          </p:nvPr>
        </p:nvSpPr>
        <p:spPr>
          <a:xfrm>
            <a:off x="354000" y="3793601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g363649f614d_0_34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g363649f614d_0_34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63649f614d_0_41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g363649f614d_0_41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63649f614d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g363649f614d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  <a:defRPr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●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●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g363649f614d_0_0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3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 txBox="1"/>
          <p:nvPr>
            <p:ph type="ctrTitle"/>
          </p:nvPr>
        </p:nvSpPr>
        <p:spPr>
          <a:xfrm>
            <a:off x="1061248" y="263675"/>
            <a:ext cx="100695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ru-RU"/>
              <a:t>ПРОБЛЕМА СДВИГА ДАННЫХ И РОБАСТНОЕ ОБУЧЕНИЕ LLM</a:t>
            </a:r>
            <a:endParaRPr/>
          </a:p>
        </p:txBody>
      </p:sp>
      <p:sp>
        <p:nvSpPr>
          <p:cNvPr id="66" name="Google Shape;66;p1"/>
          <p:cNvSpPr txBox="1"/>
          <p:nvPr/>
        </p:nvSpPr>
        <p:spPr>
          <a:xfrm>
            <a:off x="2078375" y="4956875"/>
            <a:ext cx="8129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КОМАНДА YANDEX OOD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3649f614d_1_1"/>
          <p:cNvSpPr txBox="1"/>
          <p:nvPr>
            <p:ph type="title"/>
          </p:nvPr>
        </p:nvSpPr>
        <p:spPr>
          <a:xfrm>
            <a:off x="719050" y="1503100"/>
            <a:ext cx="5126100" cy="2946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>
                <a:solidFill>
                  <a:schemeClr val="accent3"/>
                </a:solidFill>
              </a:rPr>
              <a:t>Ход </a:t>
            </a:r>
            <a:endParaRPr sz="8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>
                <a:solidFill>
                  <a:schemeClr val="accent3"/>
                </a:solidFill>
              </a:rPr>
              <a:t>выполнения</a:t>
            </a:r>
            <a:endParaRPr sz="8000"/>
          </a:p>
        </p:txBody>
      </p:sp>
      <p:pic>
        <p:nvPicPr>
          <p:cNvPr id="165" name="Google Shape;165;g363649f614d_1_1" title="images (1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165" y="887454"/>
            <a:ext cx="5003100" cy="542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5260025" y="293475"/>
            <a:ext cx="41280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ru-RU" sz="3600"/>
              <a:t>DATASET</a:t>
            </a:r>
            <a:endParaRPr sz="3600"/>
          </a:p>
        </p:txBody>
      </p:sp>
      <p:pic>
        <p:nvPicPr>
          <p:cNvPr id="171" name="Google Shape;17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476" y="1489250"/>
            <a:ext cx="11649000" cy="3765600"/>
          </a:xfrm>
          <a:prstGeom prst="flowChartAlternateProcess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/>
          <p:nvPr>
            <p:ph type="title"/>
          </p:nvPr>
        </p:nvSpPr>
        <p:spPr>
          <a:xfrm>
            <a:off x="5243575" y="201575"/>
            <a:ext cx="27273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ru-RU" sz="3600"/>
              <a:t>BASELINE</a:t>
            </a:r>
            <a:endParaRPr sz="3600"/>
          </a:p>
        </p:txBody>
      </p:sp>
      <p:pic>
        <p:nvPicPr>
          <p:cNvPr id="177" name="Google Shape;17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50" y="1501149"/>
            <a:ext cx="11260500" cy="374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"/>
          <p:cNvSpPr txBox="1"/>
          <p:nvPr>
            <p:ph type="title"/>
          </p:nvPr>
        </p:nvSpPr>
        <p:spPr>
          <a:xfrm>
            <a:off x="480287" y="444250"/>
            <a:ext cx="85047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ru-RU"/>
              <a:t>IRM objective</a:t>
            </a:r>
            <a:endParaRPr/>
          </a:p>
        </p:txBody>
      </p:sp>
      <p:sp>
        <p:nvSpPr>
          <p:cNvPr id="183" name="Google Shape;183;p12"/>
          <p:cNvSpPr txBox="1"/>
          <p:nvPr>
            <p:ph idx="1" type="body"/>
          </p:nvPr>
        </p:nvSpPr>
        <p:spPr>
          <a:xfrm>
            <a:off x="684200" y="3118125"/>
            <a:ext cx="98076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>
                <a:solidFill>
                  <a:schemeClr val="lt1"/>
                </a:solidFill>
              </a:rPr>
              <a:t>Применение подхода основанного на обнаружении моделью инвариантных ВВвввввпризнаков значительно улучшило качество на метриках в сравнении с изначальным эмпирическим подходом.</a:t>
            </a:r>
            <a:endParaRPr/>
          </a:p>
        </p:txBody>
      </p:sp>
      <p:pic>
        <p:nvPicPr>
          <p:cNvPr id="184" name="Google Shape;18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75" y="1482340"/>
            <a:ext cx="8429700" cy="97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85" name="Google Shape;185;p12"/>
          <p:cNvSpPr txBox="1"/>
          <p:nvPr/>
        </p:nvSpPr>
        <p:spPr>
          <a:xfrm>
            <a:off x="446075" y="2708075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В такой постановке эту задачу оптимизации тяжело решить</a:t>
            </a:r>
            <a:endParaRPr sz="24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86" name="Google Shape;18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75" y="3516350"/>
            <a:ext cx="6686700" cy="120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87" name="Google Shape;187;p12"/>
          <p:cNvSpPr txBox="1"/>
          <p:nvPr/>
        </p:nvSpPr>
        <p:spPr>
          <a:xfrm>
            <a:off x="446063" y="5118375"/>
            <a:ext cx="8145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Первое слагаемое отвечает за минимизацию эмпирического риска по всем средам, а второе нужно, чтобы классификатор был оптимальным для всех сред</a:t>
            </a:r>
            <a:endParaRPr sz="24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371598bcf10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00" y="956125"/>
            <a:ext cx="12022200" cy="5342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93" name="Google Shape;193;g371598bcf10_2_23"/>
          <p:cNvSpPr txBox="1"/>
          <p:nvPr/>
        </p:nvSpPr>
        <p:spPr>
          <a:xfrm>
            <a:off x="3382325" y="174975"/>
            <a:ext cx="4237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ru-RU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             IRM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"/>
          <p:cNvSpPr txBox="1"/>
          <p:nvPr>
            <p:ph type="title"/>
          </p:nvPr>
        </p:nvSpPr>
        <p:spPr>
          <a:xfrm>
            <a:off x="567670" y="-67734"/>
            <a:ext cx="98673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ru-RU"/>
              <a:t>B</a:t>
            </a:r>
            <a:r>
              <a:rPr lang="ru-RU"/>
              <a:t>IRM objective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t/>
            </a:r>
            <a:endParaRPr sz="2800"/>
          </a:p>
        </p:txBody>
      </p:sp>
      <p:pic>
        <p:nvPicPr>
          <p:cNvPr id="199" name="Google Shape;19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625" y="999500"/>
            <a:ext cx="9642600" cy="88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00" name="Google Shape;20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25" y="1880300"/>
            <a:ext cx="7759500" cy="127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01" name="Google Shape;201;p11"/>
          <p:cNvSpPr txBox="1"/>
          <p:nvPr/>
        </p:nvSpPr>
        <p:spPr>
          <a:xfrm>
            <a:off x="294575" y="1123200"/>
            <a:ext cx="14043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1.</a:t>
            </a:r>
            <a:endParaRPr sz="24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2.</a:t>
            </a:r>
            <a:endParaRPr sz="24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02" name="Google Shape;20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479" y="3260275"/>
            <a:ext cx="9081600" cy="88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03" name="Google Shape;203;p11"/>
          <p:cNvSpPr txBox="1"/>
          <p:nvPr/>
        </p:nvSpPr>
        <p:spPr>
          <a:xfrm>
            <a:off x="296900" y="4249350"/>
            <a:ext cx="108483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Процесс обучения состоит из двух шагов. </a:t>
            </a:r>
            <a:endParaRPr sz="24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AutoNum type="arabicPeriod"/>
            </a:pPr>
            <a:r>
              <a:rPr lang="ru-RU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Оптимизируем экстрактор признаков отвечающий за извлечение </a:t>
            </a:r>
            <a:r>
              <a:rPr lang="ru-RU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инвариантных</a:t>
            </a:r>
            <a:r>
              <a:rPr lang="ru-RU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признаков</a:t>
            </a:r>
            <a:endParaRPr sz="24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AutoNum type="arabicPeriod"/>
            </a:pPr>
            <a:r>
              <a:rPr lang="ru-RU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Строим новое наиболее оптимальное апостериорное распределение параметров классификатора </a:t>
            </a:r>
            <a:endParaRPr sz="24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04" name="Google Shape;204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12225" y="4310250"/>
            <a:ext cx="2070600" cy="20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371598bcf10_2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850" y="319650"/>
            <a:ext cx="4816800" cy="296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10" name="Google Shape;210;g371598bcf10_2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725" y="296250"/>
            <a:ext cx="5838000" cy="301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11" name="Google Shape;211;g371598bcf10_2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7425" y="3429025"/>
            <a:ext cx="5162400" cy="3258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12" name="Google Shape;212;g371598bcf10_2_29"/>
          <p:cNvSpPr txBox="1"/>
          <p:nvPr/>
        </p:nvSpPr>
        <p:spPr>
          <a:xfrm>
            <a:off x="1226975" y="4411075"/>
            <a:ext cx="2892600" cy="1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BIRM</a:t>
            </a:r>
            <a:endParaRPr sz="7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 txBox="1"/>
          <p:nvPr>
            <p:ph type="title"/>
          </p:nvPr>
        </p:nvSpPr>
        <p:spPr>
          <a:xfrm>
            <a:off x="2318472" y="70625"/>
            <a:ext cx="81690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ru-RU"/>
              <a:t>ПРИМЕР КЛАССИФИКАЦИИ МОДЕЛИ</a:t>
            </a:r>
            <a:endParaRPr/>
          </a:p>
        </p:txBody>
      </p:sp>
      <p:pic>
        <p:nvPicPr>
          <p:cNvPr id="218" name="Google Shape;21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900" y="1126825"/>
            <a:ext cx="5356200" cy="532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"/>
          <p:cNvSpPr txBox="1"/>
          <p:nvPr>
            <p:ph type="title"/>
          </p:nvPr>
        </p:nvSpPr>
        <p:spPr>
          <a:xfrm>
            <a:off x="4453219" y="-137725"/>
            <a:ext cx="34200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ru-RU"/>
              <a:t>РЕЗУЛЬТАТЫ</a:t>
            </a:r>
            <a:endParaRPr/>
          </a:p>
        </p:txBody>
      </p:sp>
      <p:pic>
        <p:nvPicPr>
          <p:cNvPr id="224" name="Google Shape;2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025" y="1160925"/>
            <a:ext cx="8876400" cy="551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 txBox="1"/>
          <p:nvPr>
            <p:ph type="title"/>
          </p:nvPr>
        </p:nvSpPr>
        <p:spPr>
          <a:xfrm>
            <a:off x="3349193" y="682515"/>
            <a:ext cx="85344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ru-RU" sz="4000"/>
              <a:t>СПАСИБО ЗА ВНИМАНИЕ !</a:t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6990" y="2481182"/>
            <a:ext cx="5938019" cy="334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22774">
            <a:off x="7065623" y="4448002"/>
            <a:ext cx="1644598" cy="1644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3649f614d_0_56"/>
          <p:cNvSpPr txBox="1"/>
          <p:nvPr/>
        </p:nvSpPr>
        <p:spPr>
          <a:xfrm>
            <a:off x="782250" y="174950"/>
            <a:ext cx="10627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4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Наша команда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2" name="Google Shape;72;g363649f614d_0_56"/>
          <p:cNvSpPr/>
          <p:nvPr/>
        </p:nvSpPr>
        <p:spPr>
          <a:xfrm>
            <a:off x="5110500" y="2058675"/>
            <a:ext cx="1971000" cy="197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3" name="Google Shape;73;g363649f614d_0_56"/>
          <p:cNvSpPr/>
          <p:nvPr/>
        </p:nvSpPr>
        <p:spPr>
          <a:xfrm>
            <a:off x="9621500" y="2117075"/>
            <a:ext cx="1971000" cy="197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4" name="Google Shape;74;g363649f614d_0_56"/>
          <p:cNvSpPr/>
          <p:nvPr/>
        </p:nvSpPr>
        <p:spPr>
          <a:xfrm>
            <a:off x="7378200" y="3751675"/>
            <a:ext cx="1971000" cy="197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5" name="Google Shape;75;g363649f614d_0_56"/>
          <p:cNvSpPr/>
          <p:nvPr/>
        </p:nvSpPr>
        <p:spPr>
          <a:xfrm>
            <a:off x="2795300" y="3751675"/>
            <a:ext cx="1971000" cy="197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6" name="Google Shape;76;g363649f614d_0_56"/>
          <p:cNvSpPr txBox="1"/>
          <p:nvPr/>
        </p:nvSpPr>
        <p:spPr>
          <a:xfrm>
            <a:off x="704350" y="4154538"/>
            <a:ext cx="176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Владимир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7" name="Google Shape;77;g363649f614d_0_56"/>
          <p:cNvSpPr txBox="1"/>
          <p:nvPr/>
        </p:nvSpPr>
        <p:spPr>
          <a:xfrm>
            <a:off x="5387650" y="4154538"/>
            <a:ext cx="136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Даниил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8" name="Google Shape;78;g363649f614d_0_56"/>
          <p:cNvSpPr txBox="1"/>
          <p:nvPr/>
        </p:nvSpPr>
        <p:spPr>
          <a:xfrm>
            <a:off x="9922400" y="4183725"/>
            <a:ext cx="136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Матвей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9" name="Google Shape;79;g363649f614d_0_56"/>
          <p:cNvSpPr txBox="1"/>
          <p:nvPr/>
        </p:nvSpPr>
        <p:spPr>
          <a:xfrm>
            <a:off x="3096200" y="5722663"/>
            <a:ext cx="136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Чулпан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0" name="Google Shape;80;g363649f614d_0_56"/>
          <p:cNvSpPr txBox="1"/>
          <p:nvPr/>
        </p:nvSpPr>
        <p:spPr>
          <a:xfrm>
            <a:off x="7745950" y="5722663"/>
            <a:ext cx="136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Кирилл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1" name="Google Shape;81;g363649f614d_0_56"/>
          <p:cNvSpPr/>
          <p:nvPr/>
        </p:nvSpPr>
        <p:spPr>
          <a:xfrm>
            <a:off x="599500" y="2058675"/>
            <a:ext cx="1971000" cy="197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2" name="Google Shape;82;g363649f614d_0_56"/>
          <p:cNvPicPr preferRelativeResize="0"/>
          <p:nvPr/>
        </p:nvPicPr>
        <p:blipFill rotWithShape="1">
          <a:blip r:embed="rId3">
            <a:alphaModFix/>
          </a:blip>
          <a:srcRect b="0" l="5320" r="0" t="0"/>
          <a:stretch/>
        </p:blipFill>
        <p:spPr>
          <a:xfrm>
            <a:off x="556491" y="2039600"/>
            <a:ext cx="2014200" cy="199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3" name="Google Shape;83;g363649f614d_0_56"/>
          <p:cNvPicPr preferRelativeResize="0"/>
          <p:nvPr/>
        </p:nvPicPr>
        <p:blipFill rotWithShape="1">
          <a:blip r:embed="rId4">
            <a:alphaModFix/>
          </a:blip>
          <a:srcRect b="0" l="0" r="0" t="4643"/>
          <a:stretch/>
        </p:blipFill>
        <p:spPr>
          <a:xfrm>
            <a:off x="9554550" y="1975750"/>
            <a:ext cx="2080800" cy="210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4" name="Google Shape;84;g363649f614d_0_56"/>
          <p:cNvPicPr preferRelativeResize="0"/>
          <p:nvPr/>
        </p:nvPicPr>
        <p:blipFill rotWithShape="1">
          <a:blip r:embed="rId5">
            <a:alphaModFix/>
          </a:blip>
          <a:srcRect b="0" l="0" r="0" t="15002"/>
          <a:stretch/>
        </p:blipFill>
        <p:spPr>
          <a:xfrm>
            <a:off x="2780975" y="3738475"/>
            <a:ext cx="2014200" cy="199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5" name="Google Shape;85;g363649f614d_0_56"/>
          <p:cNvPicPr preferRelativeResize="0"/>
          <p:nvPr/>
        </p:nvPicPr>
        <p:blipFill rotWithShape="1">
          <a:blip r:embed="rId6">
            <a:alphaModFix/>
          </a:blip>
          <a:srcRect b="36360" l="23069" r="13743" t="27858"/>
          <a:stretch/>
        </p:blipFill>
        <p:spPr>
          <a:xfrm>
            <a:off x="7366000" y="3745075"/>
            <a:ext cx="2014200" cy="1984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6" name="Google Shape;86;g363649f614d_0_56"/>
          <p:cNvPicPr preferRelativeResize="0"/>
          <p:nvPr/>
        </p:nvPicPr>
        <p:blipFill rotWithShape="1">
          <a:blip r:embed="rId7">
            <a:alphaModFix/>
          </a:blip>
          <a:srcRect b="29511" l="23096" r="7733" t="24555"/>
          <a:stretch/>
        </p:blipFill>
        <p:spPr>
          <a:xfrm>
            <a:off x="5110500" y="2058675"/>
            <a:ext cx="1971000" cy="197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363649f614d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15458">
            <a:off x="6349295" y="1537275"/>
            <a:ext cx="1364783" cy="909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363649f614d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14652">
            <a:off x="11142355" y="1769022"/>
            <a:ext cx="647089" cy="655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363649f614d_0_76"/>
          <p:cNvPicPr preferRelativeResize="0"/>
          <p:nvPr/>
        </p:nvPicPr>
        <p:blipFill rotWithShape="1">
          <a:blip r:embed="rId5">
            <a:alphaModFix/>
          </a:blip>
          <a:srcRect b="13770" l="0" r="0" t="0"/>
          <a:stretch/>
        </p:blipFill>
        <p:spPr>
          <a:xfrm rot="-923001">
            <a:off x="392900" y="1571974"/>
            <a:ext cx="650499" cy="56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363649f614d_0_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918685">
            <a:off x="4465400" y="3465925"/>
            <a:ext cx="615601" cy="61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363649f614d_0_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522171">
            <a:off x="8903700" y="3465925"/>
            <a:ext cx="615601" cy="6156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363649f614d_0_76"/>
          <p:cNvSpPr txBox="1"/>
          <p:nvPr/>
        </p:nvSpPr>
        <p:spPr>
          <a:xfrm>
            <a:off x="664100" y="268250"/>
            <a:ext cx="10627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4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Роли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7" name="Google Shape;97;g363649f614d_0_76"/>
          <p:cNvSpPr/>
          <p:nvPr/>
        </p:nvSpPr>
        <p:spPr>
          <a:xfrm>
            <a:off x="599500" y="2058675"/>
            <a:ext cx="1971000" cy="197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8" name="Google Shape;98;g363649f614d_0_76"/>
          <p:cNvSpPr/>
          <p:nvPr/>
        </p:nvSpPr>
        <p:spPr>
          <a:xfrm>
            <a:off x="5110500" y="2058675"/>
            <a:ext cx="1971000" cy="197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9" name="Google Shape;99;g363649f614d_0_76"/>
          <p:cNvSpPr/>
          <p:nvPr/>
        </p:nvSpPr>
        <p:spPr>
          <a:xfrm>
            <a:off x="9621500" y="2117075"/>
            <a:ext cx="1971000" cy="197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0" name="Google Shape;100;g363649f614d_0_76"/>
          <p:cNvSpPr/>
          <p:nvPr/>
        </p:nvSpPr>
        <p:spPr>
          <a:xfrm>
            <a:off x="7378200" y="3751675"/>
            <a:ext cx="1971000" cy="197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1" name="Google Shape;101;g363649f614d_0_76"/>
          <p:cNvSpPr/>
          <p:nvPr/>
        </p:nvSpPr>
        <p:spPr>
          <a:xfrm>
            <a:off x="2795300" y="3751675"/>
            <a:ext cx="1971000" cy="197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2" name="Google Shape;102;g363649f614d_0_76"/>
          <p:cNvSpPr txBox="1"/>
          <p:nvPr/>
        </p:nvSpPr>
        <p:spPr>
          <a:xfrm>
            <a:off x="704350" y="4154538"/>
            <a:ext cx="176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Владимир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3" name="Google Shape;103;g363649f614d_0_76"/>
          <p:cNvSpPr txBox="1"/>
          <p:nvPr/>
        </p:nvSpPr>
        <p:spPr>
          <a:xfrm>
            <a:off x="5387650" y="4154538"/>
            <a:ext cx="136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Даниил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4" name="Google Shape;104;g363649f614d_0_76"/>
          <p:cNvSpPr txBox="1"/>
          <p:nvPr/>
        </p:nvSpPr>
        <p:spPr>
          <a:xfrm>
            <a:off x="9922400" y="4183725"/>
            <a:ext cx="136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Матвей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5" name="Google Shape;105;g363649f614d_0_76"/>
          <p:cNvSpPr txBox="1"/>
          <p:nvPr/>
        </p:nvSpPr>
        <p:spPr>
          <a:xfrm>
            <a:off x="3096200" y="5722663"/>
            <a:ext cx="136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Чулпан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6" name="Google Shape;106;g363649f614d_0_76"/>
          <p:cNvSpPr txBox="1"/>
          <p:nvPr/>
        </p:nvSpPr>
        <p:spPr>
          <a:xfrm>
            <a:off x="7745950" y="5722663"/>
            <a:ext cx="136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Кирилл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7" name="Google Shape;107;g363649f614d_0_76"/>
          <p:cNvSpPr txBox="1"/>
          <p:nvPr/>
        </p:nvSpPr>
        <p:spPr>
          <a:xfrm>
            <a:off x="4986550" y="2058675"/>
            <a:ext cx="21714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Настройка датасферы</a:t>
            </a:r>
            <a:endParaRPr sz="2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Организация команды</a:t>
            </a:r>
            <a:endParaRPr sz="2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8" name="Google Shape;108;g363649f614d_0_76"/>
          <p:cNvSpPr txBox="1"/>
          <p:nvPr/>
        </p:nvSpPr>
        <p:spPr>
          <a:xfrm>
            <a:off x="499300" y="2147625"/>
            <a:ext cx="21714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Составление датасета</a:t>
            </a:r>
            <a:endParaRPr sz="2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Процессинг данных</a:t>
            </a:r>
            <a:endParaRPr sz="2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9" name="Google Shape;109;g363649f614d_0_76"/>
          <p:cNvSpPr txBox="1"/>
          <p:nvPr/>
        </p:nvSpPr>
        <p:spPr>
          <a:xfrm>
            <a:off x="2692825" y="3840625"/>
            <a:ext cx="21714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Файнтюнинг модели</a:t>
            </a:r>
            <a:endParaRPr sz="2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Оценка методов</a:t>
            </a:r>
            <a:endParaRPr sz="2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0" name="Google Shape;110;g363649f614d_0_76"/>
          <p:cNvSpPr txBox="1"/>
          <p:nvPr/>
        </p:nvSpPr>
        <p:spPr>
          <a:xfrm>
            <a:off x="7265800" y="3940725"/>
            <a:ext cx="21714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Математические вычисления </a:t>
            </a:r>
            <a:endParaRPr sz="22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Внедрение   IRM </a:t>
            </a:r>
            <a:endParaRPr sz="22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1" name="Google Shape;111;g363649f614d_0_76"/>
          <p:cNvSpPr txBox="1"/>
          <p:nvPr/>
        </p:nvSpPr>
        <p:spPr>
          <a:xfrm>
            <a:off x="9521300" y="2267525"/>
            <a:ext cx="21714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Математические вычисления </a:t>
            </a:r>
            <a:endParaRPr sz="22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Внедрение   BIRM </a:t>
            </a:r>
            <a:endParaRPr sz="22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/>
          <p:nvPr>
            <p:ph type="title"/>
          </p:nvPr>
        </p:nvSpPr>
        <p:spPr>
          <a:xfrm>
            <a:off x="7923258" y="0"/>
            <a:ext cx="30663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ru-RU" sz="6400">
                <a:solidFill>
                  <a:schemeClr val="lt2"/>
                </a:solidFill>
              </a:rPr>
              <a:t>Задача</a:t>
            </a:r>
            <a:endParaRPr sz="6400">
              <a:solidFill>
                <a:schemeClr val="lt2"/>
              </a:solidFill>
            </a:endParaRPr>
          </a:p>
        </p:txBody>
      </p:sp>
      <p:pic>
        <p:nvPicPr>
          <p:cNvPr id="117" name="Google Shape;117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851" y="538524"/>
            <a:ext cx="4732200" cy="270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background" id="118" name="Google Shape;118;p3"/>
          <p:cNvPicPr preferRelativeResize="0"/>
          <p:nvPr/>
        </p:nvPicPr>
        <p:blipFill rotWithShape="1">
          <a:blip r:embed="rId4">
            <a:alphaModFix/>
          </a:blip>
          <a:srcRect b="0" l="8958" r="0" t="11785"/>
          <a:stretch/>
        </p:blipFill>
        <p:spPr>
          <a:xfrm>
            <a:off x="728850" y="3244517"/>
            <a:ext cx="4732199" cy="323960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/>
          <p:nvPr/>
        </p:nvSpPr>
        <p:spPr>
          <a:xfrm rot="7429380">
            <a:off x="5730446" y="1736040"/>
            <a:ext cx="932398" cy="117610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rnd" cmpd="sng" w="15875">
            <a:solidFill>
              <a:srgbClr val="0230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3"/>
          <p:cNvSpPr/>
          <p:nvPr/>
        </p:nvSpPr>
        <p:spPr>
          <a:xfrm rot="3379516">
            <a:off x="5730543" y="4164231"/>
            <a:ext cx="932229" cy="1176103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rnd" cmpd="sng" w="15875">
            <a:solidFill>
              <a:srgbClr val="0230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21" name="Google Shape;121;p3"/>
          <p:cNvGrpSpPr/>
          <p:nvPr/>
        </p:nvGrpSpPr>
        <p:grpSpPr>
          <a:xfrm>
            <a:off x="6944375" y="1719575"/>
            <a:ext cx="5024052" cy="3683016"/>
            <a:chOff x="6944375" y="1948175"/>
            <a:chExt cx="5024052" cy="3683016"/>
          </a:xfrm>
        </p:grpSpPr>
        <p:sp>
          <p:nvSpPr>
            <p:cNvPr id="122" name="Google Shape;122;p3"/>
            <p:cNvSpPr/>
            <p:nvPr/>
          </p:nvSpPr>
          <p:spPr>
            <a:xfrm>
              <a:off x="6944375" y="1948175"/>
              <a:ext cx="5024052" cy="3683016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7762250" y="2583175"/>
              <a:ext cx="3429000" cy="23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spcBef>
                  <a:spcPts val="100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Noto Sans Symbols"/>
                <a:buNone/>
              </a:pPr>
              <a:r>
                <a:rPr b="1" lang="ru-RU" sz="29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Научить модель выделять инвариантные признаки</a:t>
              </a:r>
              <a:endParaRPr b="1" sz="23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578" y="1577298"/>
            <a:ext cx="4510228" cy="4510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9082" y="1577298"/>
            <a:ext cx="4510229" cy="451022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 txBox="1"/>
          <p:nvPr/>
        </p:nvSpPr>
        <p:spPr>
          <a:xfrm>
            <a:off x="2027061" y="6087526"/>
            <a:ext cx="2365261" cy="500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entury Gothic"/>
              <a:buNone/>
            </a:pPr>
            <a:r>
              <a:rPr b="0" i="0" lang="ru-RU" sz="3600" u="none" cap="none" strike="noStrike">
                <a:solidFill>
                  <a:srgbClr val="D5A6B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ВЕРБЛЮД</a:t>
            </a:r>
            <a:endParaRPr>
              <a:solidFill>
                <a:srgbClr val="D5A6BD"/>
              </a:solidFill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7818644" y="6087526"/>
            <a:ext cx="2365261" cy="500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entury Gothic"/>
              <a:buNone/>
            </a:pPr>
            <a:r>
              <a:rPr b="0" i="0" lang="ru-RU" sz="3600" u="none" cap="none" strike="noStrike">
                <a:solidFill>
                  <a:srgbClr val="D5A6B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КОРОВА</a:t>
            </a:r>
            <a:endParaRPr>
              <a:solidFill>
                <a:srgbClr val="D5A6BD"/>
              </a:solidFill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2886128" y="1166452"/>
            <a:ext cx="562126" cy="34065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rnd" cmpd="sng" w="15875">
            <a:solidFill>
              <a:srgbClr val="0230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8439148" y="1166452"/>
            <a:ext cx="562126" cy="34065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rnd" cmpd="sng" w="15875">
            <a:solidFill>
              <a:srgbClr val="0230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779490" y="445869"/>
            <a:ext cx="4775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Пустыня == Верблюд</a:t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6085850" y="392776"/>
            <a:ext cx="53706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Поле == Корова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 txBox="1"/>
          <p:nvPr>
            <p:ph type="title"/>
          </p:nvPr>
        </p:nvSpPr>
        <p:spPr>
          <a:xfrm>
            <a:off x="4973503" y="194793"/>
            <a:ext cx="51903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ru-RU"/>
              <a:t>ЗАДАЧИ</a:t>
            </a:r>
            <a:endParaRPr/>
          </a:p>
        </p:txBody>
      </p:sp>
      <p:sp>
        <p:nvSpPr>
          <p:cNvPr id="141" name="Google Shape;141;p5"/>
          <p:cNvSpPr txBox="1"/>
          <p:nvPr>
            <p:ph idx="1" type="body"/>
          </p:nvPr>
        </p:nvSpPr>
        <p:spPr>
          <a:xfrm>
            <a:off x="1285250" y="1521750"/>
            <a:ext cx="9982200" cy="57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Char char="●"/>
            </a:pPr>
            <a:r>
              <a:rPr lang="ru-RU" sz="2600">
                <a:solidFill>
                  <a:schemeClr val="dk1"/>
                </a:solidFill>
              </a:rPr>
              <a:t>Сгенерировать датасет с данными логов, содержащими персональные данные.</a:t>
            </a:r>
            <a:endParaRPr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5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2080"/>
              <a:buChar char="●"/>
            </a:pPr>
            <a:r>
              <a:rPr lang="ru-RU" sz="2600">
                <a:solidFill>
                  <a:schemeClr val="dk1"/>
                </a:solidFill>
              </a:rPr>
              <a:t>Зафайнтюнить </a:t>
            </a:r>
            <a:r>
              <a:rPr lang="ru-RU" sz="2600">
                <a:solidFill>
                  <a:schemeClr val="dk1"/>
                </a:solidFill>
              </a:rPr>
              <a:t>модель для обнаружения PII в логах с помощью ERM.</a:t>
            </a:r>
            <a:endParaRPr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5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2080"/>
              <a:buChar char="●"/>
            </a:pPr>
            <a:r>
              <a:rPr lang="ru-RU" sz="2600">
                <a:solidFill>
                  <a:schemeClr val="dk1"/>
                </a:solidFill>
              </a:rPr>
              <a:t>Обучить</a:t>
            </a:r>
            <a:r>
              <a:rPr lang="ru-RU" sz="2600">
                <a:solidFill>
                  <a:schemeClr val="dk1"/>
                </a:solidFill>
              </a:rPr>
              <a:t> модель на основе</a:t>
            </a:r>
            <a:r>
              <a:rPr lang="ru-RU" sz="2600">
                <a:solidFill>
                  <a:schemeClr val="dk1"/>
                </a:solidFill>
              </a:rPr>
              <a:t> метода IRM</a:t>
            </a:r>
            <a:r>
              <a:rPr lang="ru-RU" sz="2600">
                <a:solidFill>
                  <a:schemeClr val="dk1"/>
                </a:solidFill>
              </a:rPr>
              <a:t>.</a:t>
            </a:r>
            <a:endParaRPr sz="26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5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2080"/>
              <a:buChar char="●"/>
            </a:pPr>
            <a:r>
              <a:rPr lang="ru-RU" sz="2600">
                <a:solidFill>
                  <a:schemeClr val="dk1"/>
                </a:solidFill>
              </a:rPr>
              <a:t>Обучить модель на основе метода BIRM</a:t>
            </a:r>
            <a:r>
              <a:rPr lang="ru-RU" sz="2600">
                <a:solidFill>
                  <a:schemeClr val="dk1"/>
                </a:solidFill>
              </a:rPr>
              <a:t>.</a:t>
            </a:r>
            <a:endParaRPr sz="2600">
              <a:solidFill>
                <a:schemeClr val="dk1"/>
              </a:solidFill>
            </a:endParaRPr>
          </a:p>
          <a:p>
            <a:pPr indent="-153670" lvl="0" marL="285750" rtl="0" algn="l">
              <a:spcBef>
                <a:spcPts val="1120"/>
              </a:spcBef>
              <a:spcAft>
                <a:spcPts val="0"/>
              </a:spcAft>
              <a:buSzPts val="2080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153670" lvl="0" marL="285750" rtl="0" algn="l">
              <a:spcBef>
                <a:spcPts val="1120"/>
              </a:spcBef>
              <a:spcAft>
                <a:spcPts val="0"/>
              </a:spcAft>
              <a:buSzPts val="2080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/>
          <p:nvPr>
            <p:ph type="title"/>
          </p:nvPr>
        </p:nvSpPr>
        <p:spPr>
          <a:xfrm>
            <a:off x="2976298" y="153825"/>
            <a:ext cx="62394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ru-RU">
                <a:solidFill>
                  <a:schemeClr val="lt2"/>
                </a:solidFill>
              </a:rPr>
              <a:t>СХЕМА ГЕНЕРАЦИИ ДАТАСЕТА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47" name="Google Shape;14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25" y="2161025"/>
            <a:ext cx="11888700" cy="312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/>
          <p:nvPr>
            <p:ph type="title"/>
          </p:nvPr>
        </p:nvSpPr>
        <p:spPr>
          <a:xfrm>
            <a:off x="2368174" y="80325"/>
            <a:ext cx="79740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ru-RU">
                <a:solidFill>
                  <a:schemeClr val="lt2"/>
                </a:solidFill>
              </a:rPr>
              <a:t>ВЫДЕЛЕННЫЕ СРЕДЫ В ДАТАСЕТАХ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53" name="Google Shape;15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25" y="1953309"/>
            <a:ext cx="11875200" cy="295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/>
          <p:nvPr>
            <p:ph type="title"/>
          </p:nvPr>
        </p:nvSpPr>
        <p:spPr>
          <a:xfrm>
            <a:off x="1962698" y="265826"/>
            <a:ext cx="113526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0000"/>
              <a:buFont typeface="Century Gothic"/>
              <a:buNone/>
            </a:pPr>
            <a:r>
              <a:rPr lang="ru-RU">
                <a:solidFill>
                  <a:schemeClr val="lt2"/>
                </a:solidFill>
              </a:rPr>
              <a:t>КРАТКОЕ ОПИСАНИЕ ИССЛЕДУЕМЫХ МЕТОДОВ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59" name="Google Shape;15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572" y="1156990"/>
            <a:ext cx="6093300" cy="5136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2025-07-23T06:52:13Z</dcterms:created>
  <dc:creator>Мастер</dc:creator>
</cp:coreProperties>
</file>